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7" r:id="rId2"/>
    <p:sldId id="501" r:id="rId3"/>
    <p:sldId id="499" r:id="rId4"/>
    <p:sldId id="500" r:id="rId5"/>
    <p:sldId id="476" r:id="rId6"/>
    <p:sldId id="378" r:id="rId7"/>
    <p:sldId id="373" r:id="rId8"/>
    <p:sldId id="396" r:id="rId9"/>
    <p:sldId id="485" r:id="rId10"/>
    <p:sldId id="486" r:id="rId11"/>
    <p:sldId id="446" r:id="rId12"/>
    <p:sldId id="447" r:id="rId13"/>
    <p:sldId id="367" r:id="rId14"/>
    <p:sldId id="488" r:id="rId15"/>
    <p:sldId id="448" r:id="rId16"/>
    <p:sldId id="449" r:id="rId17"/>
    <p:sldId id="450" r:id="rId18"/>
    <p:sldId id="451" r:id="rId19"/>
    <p:sldId id="455" r:id="rId20"/>
    <p:sldId id="456" r:id="rId21"/>
    <p:sldId id="457" r:id="rId22"/>
    <p:sldId id="458" r:id="rId23"/>
    <p:sldId id="460" r:id="rId24"/>
    <p:sldId id="462" r:id="rId25"/>
    <p:sldId id="372" r:id="rId26"/>
    <p:sldId id="415" r:id="rId27"/>
    <p:sldId id="416" r:id="rId28"/>
    <p:sldId id="417" r:id="rId29"/>
    <p:sldId id="428" r:id="rId30"/>
    <p:sldId id="473" r:id="rId31"/>
    <p:sldId id="433" r:id="rId32"/>
    <p:sldId id="435" r:id="rId33"/>
    <p:sldId id="436" r:id="rId34"/>
    <p:sldId id="470" r:id="rId35"/>
    <p:sldId id="471" r:id="rId36"/>
    <p:sldId id="437" r:id="rId37"/>
    <p:sldId id="441" r:id="rId38"/>
    <p:sldId id="478" r:id="rId39"/>
    <p:sldId id="487" r:id="rId40"/>
    <p:sldId id="463" r:id="rId41"/>
    <p:sldId id="464" r:id="rId42"/>
    <p:sldId id="465" r:id="rId43"/>
    <p:sldId id="359" r:id="rId44"/>
    <p:sldId id="443" r:id="rId45"/>
    <p:sldId id="322" r:id="rId46"/>
    <p:sldId id="325" r:id="rId47"/>
    <p:sldId id="358" r:id="rId48"/>
    <p:sldId id="360" r:id="rId49"/>
    <p:sldId id="328" r:id="rId50"/>
    <p:sldId id="329" r:id="rId51"/>
    <p:sldId id="330" r:id="rId52"/>
    <p:sldId id="331" r:id="rId53"/>
    <p:sldId id="332" r:id="rId54"/>
    <p:sldId id="333" r:id="rId55"/>
    <p:sldId id="334" r:id="rId56"/>
    <p:sldId id="335" r:id="rId57"/>
    <p:sldId id="336" r:id="rId58"/>
    <p:sldId id="337" r:id="rId59"/>
    <p:sldId id="493" r:id="rId60"/>
    <p:sldId id="338" r:id="rId61"/>
    <p:sldId id="339" r:id="rId62"/>
    <p:sldId id="340" r:id="rId63"/>
    <p:sldId id="341" r:id="rId64"/>
    <p:sldId id="342" r:id="rId65"/>
    <p:sldId id="343" r:id="rId66"/>
    <p:sldId id="344" r:id="rId67"/>
    <p:sldId id="345" r:id="rId68"/>
    <p:sldId id="390" r:id="rId69"/>
    <p:sldId id="391" r:id="rId70"/>
    <p:sldId id="393" r:id="rId71"/>
    <p:sldId id="494" r:id="rId72"/>
    <p:sldId id="472" r:id="rId73"/>
    <p:sldId id="496" r:id="rId74"/>
    <p:sldId id="481" r:id="rId75"/>
    <p:sldId id="491" r:id="rId76"/>
    <p:sldId id="313" r:id="rId77"/>
    <p:sldId id="315" r:id="rId78"/>
    <p:sldId id="316" r:id="rId79"/>
    <p:sldId id="495" r:id="rId80"/>
    <p:sldId id="492" r:id="rId81"/>
    <p:sldId id="484" r:id="rId82"/>
    <p:sldId id="489" r:id="rId83"/>
    <p:sldId id="49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2"/>
    <p:restoredTop sz="79938"/>
  </p:normalViewPr>
  <p:slideViewPr>
    <p:cSldViewPr snapToGrid="0" snapToObjects="1">
      <p:cViewPr>
        <p:scale>
          <a:sx n="97" d="100"/>
          <a:sy n="97" d="100"/>
        </p:scale>
        <p:origin x="1128" y="144"/>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you can think it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44 explanation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69 explanation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IMU guided capture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2 update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page 3</a:t>
            </a:r>
            <a:endParaRPr lang="en-US" baseline="0" dirty="0" smtClean="0"/>
          </a:p>
          <a:p>
            <a:r>
              <a:rPr lang="en-US" sz="1200" kern="1200" dirty="0" smtClean="0">
                <a:solidFill>
                  <a:schemeClr val="tx1"/>
                </a:solidFill>
                <a:effectLst/>
                <a:latin typeface="+mn-lt"/>
                <a:ea typeface="+mn-ea"/>
                <a:cs typeface="+mn-cs"/>
              </a:rPr>
              <a:t>TODO: update page 7</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 update page 32, annotation</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what is H? on page 6</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Microscopy</a:t>
            </a:r>
            <a:r>
              <a:rPr lang="en-US" baseline="0" dirty="0" smtClean="0"/>
              <a:t> 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designed</a:t>
            </a:r>
            <a:r>
              <a:rPr lang="en-US" baseline="0" dirty="0" smtClean="0"/>
              <a:t> a method gives the compressed data about 7% as the original </a:t>
            </a:r>
          </a:p>
          <a:p>
            <a:r>
              <a:rPr lang="en-US" baseline="0" dirty="0" smtClean="0"/>
              <a:t>among all the cases we have, for one video our method got the best compression result 0.77% of the original data size while standard method has result of 19% on the same 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There</a:t>
            </a:r>
            <a:r>
              <a:rPr lang="en-US" baseline="0" dirty="0" smtClean="0"/>
              <a:t> are previous image / data compression technique out there, </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13</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compression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14</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15</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the question is how toe separate the foreground from background </a:t>
            </a:r>
            <a:endParaRPr lang="en-US" dirty="0" smtClean="0"/>
          </a:p>
          <a:p>
            <a:r>
              <a:rPr lang="en-US" dirty="0" smtClean="0"/>
              <a:t>We </a:t>
            </a:r>
            <a:r>
              <a:rPr lang="en-US" dirty="0" smtClean="0"/>
              <a:t>can</a:t>
            </a:r>
            <a:r>
              <a:rPr lang="en-US" baseline="0" dirty="0" smtClean="0"/>
              <a:t> make use these two properties </a:t>
            </a:r>
            <a:r>
              <a:rPr lang="en-US" baseline="0" dirty="0" smtClean="0"/>
              <a:t>in a microscopy </a:t>
            </a:r>
            <a:r>
              <a:rPr lang="en-US" baseline="0" dirty="0" smtClean="0"/>
              <a:t>video</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pixel intensity values over time , we </a:t>
            </a:r>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a:t>
            </a:r>
          </a:p>
          <a:p>
            <a:r>
              <a:rPr lang="en-US" baseline="0" dirty="0" smtClean="0"/>
              <a:t>Because we know the existing of point spread function and -&gt; 2</a:t>
            </a:r>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a:t>
            </a:r>
            <a:r>
              <a:rPr lang="en-US" baseline="0" dirty="0" err="1" smtClean="0"/>
              <a:t>lossy</a:t>
            </a:r>
            <a:r>
              <a:rPr lang="en-US" baseline="0" dirty="0" smtClean="0"/>
              <a:t> compression on multimedia data, including images and videos</a:t>
            </a:r>
          </a:p>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a:t>
            </a:r>
            <a:r>
              <a:rPr lang="en-US" baseline="0" dirty="0" err="1" smtClean="0"/>
              <a:t>compresed</a:t>
            </a:r>
            <a:r>
              <a:rPr lang="en-US" baseline="0" dirty="0" smtClean="0"/>
              <a:t> file size you can get is about 1000 bytes, </a:t>
            </a:r>
          </a:p>
          <a:p>
            <a:r>
              <a:rPr lang="en-US" baseline="0" dirty="0" smtClean="0"/>
              <a:t>To the best of our knowledge, no one has considered design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a:t>
            </a:r>
            <a:r>
              <a:rPr lang="en-US" baseline="0" dirty="0" err="1" smtClean="0"/>
              <a:t>bitlength</a:t>
            </a:r>
            <a:r>
              <a:rPr lang="en-US" baseline="0" dirty="0" smtClean="0"/>
              <a:t> can be formulated as the required bit length for the foreground pixels and a small term for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23</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show one </a:t>
            </a:r>
            <a:r>
              <a:rPr lang="en-US" baseline="0" dirty="0" err="1" smtClean="0"/>
              <a:t>prelimnary</a:t>
            </a:r>
            <a:r>
              <a:rPr lang="en-US" baseline="0" dirty="0" smtClean="0"/>
              <a:t> result</a:t>
            </a:r>
            <a:r>
              <a:rPr lang="is-IS" baseline="0" dirty="0" smtClean="0"/>
              <a:t>…. </a:t>
            </a:r>
            <a:r>
              <a:rPr lang="en-US" baseline="0" dirty="0" smtClean="0"/>
              <a:t>X</a:t>
            </a:r>
            <a:r>
              <a:rPr lang="is-IS" baseline="0" dirty="0" smtClean="0"/>
              <a:t>xx explain the plot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p>
          <a:p>
            <a:r>
              <a:rPr lang="en-US" dirty="0" smtClean="0"/>
              <a:t>We have to label</a:t>
            </a:r>
            <a:r>
              <a:rPr lang="en-US" baseline="0" dirty="0" smtClean="0"/>
              <a:t> a pixel as foreground if is on the trajectory of the bead movement,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the correlation analysis based</a:t>
            </a:r>
            <a:r>
              <a:rPr lang="en-US" baseline="0" dirty="0" smtClean="0"/>
              <a:t> on the frames in the video </a:t>
            </a:r>
          </a:p>
          <a:p>
            <a:r>
              <a:rPr lang="en-US" baseline="0" dirty="0" smtClean="0"/>
              <a:t>and store the frames based on the binary map generated in this analysis in the window</a:t>
            </a:r>
          </a:p>
          <a:p>
            <a:r>
              <a:rPr lang="en-US" baseline="0" dirty="0" smtClean="0"/>
              <a:t>In the period 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30</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31</a:t>
            </a:fld>
            <a:endParaRPr lang="en-US"/>
          </a:p>
        </p:txBody>
      </p:sp>
    </p:spTree>
    <p:extLst>
      <p:ext uri="{BB962C8B-B14F-4D97-AF65-F5344CB8AC3E}">
        <p14:creationId xmlns:p14="http://schemas.microsoft.com/office/powerpoint/2010/main" val="603422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also send the analysis result into a set of statistical tests</a:t>
            </a:r>
          </a:p>
          <a:p>
            <a:r>
              <a:rPr lang="en-US" baseline="0" dirty="0" smtClean="0"/>
              <a:t>We did experiments on synthetic video and real video, in synthetic video,  we know the true bead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bead</a:t>
            </a:r>
            <a:r>
              <a:rPr lang="en-US" baseline="0" dirty="0" smtClean="0"/>
              <a:t> positions, so we divide an input noisy video into multiple segments to generate a </a:t>
            </a:r>
            <a:r>
              <a:rPr lang="en-US" baseline="0" dirty="0" err="1" smtClean="0"/>
              <a:t>populaiton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 there is 100x compression available, but for PSNR &lt; xxx, means to have it actually useful, </a:t>
            </a:r>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a:t>
            </a:r>
          </a:p>
          <a:p>
            <a:r>
              <a:rPr lang="en-US" baseline="0" dirty="0" smtClean="0"/>
              <a:t>For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40</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41</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Images can be an important part of a webpage</a:t>
            </a:r>
          </a:p>
          <a:p>
            <a:endParaRPr lang="en-US" baseline="0" dirty="0" smtClean="0"/>
          </a:p>
          <a:p>
            <a:r>
              <a:rPr lang="en-US" baseline="0" dirty="0" smtClean="0"/>
              <a:t>While we want to deploy beacons into places without internet connection, and we want to broadcast multimedia data</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364808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a:t>
            </a:r>
            <a:r>
              <a:rPr lang="en-US" baseline="0" dirty="0" err="1" smtClean="0"/>
              <a:t>pacekt</a:t>
            </a:r>
            <a:r>
              <a:rPr lang="en-US" baseline="0" dirty="0" smtClean="0"/>
              <a: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45</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strike="noStrike" dirty="0" smtClean="0"/>
              <a:t>simple</a:t>
            </a:r>
            <a:r>
              <a:rPr lang="en-US" b="0" strike="noStrike" baseline="0" dirty="0" smtClean="0"/>
              <a:t> </a:t>
            </a:r>
            <a:r>
              <a:rPr lang="en-US" b="0" strike="noStrike" baseline="0" dirty="0" smtClean="0"/>
              <a:t>shape such as a image of disk it’s size </a:t>
            </a:r>
          </a:p>
          <a:p>
            <a:r>
              <a:rPr lang="en-US" b="0" strike="noStrike" baseline="0" dirty="0" smtClean="0"/>
              <a:t> for a more complicated image such as Lena</a:t>
            </a:r>
          </a:p>
          <a:p>
            <a:r>
              <a:rPr lang="en-US" b="0" strike="noStrike" baseline="0" dirty="0" smtClean="0"/>
              <a:t>The first row is all JPEG compression</a:t>
            </a:r>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Another thing we can do is to constrain the image type</a:t>
            </a:r>
          </a:p>
          <a:p>
            <a:r>
              <a:rPr lang="en-US" b="1" baseline="0" dirty="0" smtClean="0"/>
              <a:t>For each image type, there exist compression methods specifically designed for it </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XXX[ drop something like</a:t>
            </a:r>
            <a:r>
              <a:rPr lang="en-US" baseline="0" dirty="0" smtClean="0"/>
              <a:t> sizes </a:t>
            </a:r>
            <a:r>
              <a:rPr lang="mr-IN" baseline="0" dirty="0" smtClean="0"/>
              <a:t>…</a:t>
            </a:r>
            <a:r>
              <a:rPr lang="en-US" baseline="0" dirty="0" smtClean="0"/>
              <a:t> ] </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generate a</a:t>
            </a:r>
            <a:r>
              <a:rPr lang="en-US" baseline="0" dirty="0" smtClean="0"/>
              <a:t> large population of patches using images</a:t>
            </a:r>
            <a:r>
              <a:rPr lang="is-IS" baseline="0" dirty="0" smtClean="0"/>
              <a:t>…</a:t>
            </a:r>
          </a:p>
          <a:p>
            <a:r>
              <a:rPr lang="en-US" baseline="0" dirty="0" smtClean="0"/>
              <a:t>W</a:t>
            </a:r>
            <a:r>
              <a:rPr lang="is-IS" baseline="0" dirty="0" smtClean="0"/>
              <a:t>hen we do k means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128022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smtClean="0"/>
              <a:t>TODO</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9969131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Have four group of objects </a:t>
            </a:r>
          </a:p>
          <a:p>
            <a:pPr marL="171450" indent="-171450">
              <a:buFontTx/>
              <a:buChar char="-"/>
            </a:pPr>
            <a:r>
              <a:rPr lang="en-US" baseline="0" dirty="0" smtClean="0"/>
              <a:t>Compress image of one object in every group, </a:t>
            </a:r>
          </a:p>
          <a:p>
            <a:pPr marL="171450" indent="-171450">
              <a:buFontTx/>
              <a:buChar char="-"/>
            </a:pPr>
            <a:r>
              <a:rPr lang="en-US" baseline="0" dirty="0" smtClean="0"/>
              <a:t>Let participant guess which one it is</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idea</a:t>
            </a:r>
            <a:r>
              <a:rPr lang="en-US" baseline="0" dirty="0" smtClean="0"/>
              <a:t> of my approach is shown in the plot</a:t>
            </a:r>
          </a:p>
          <a:p>
            <a:r>
              <a:rPr lang="en-US" baseline="0" dirty="0" smtClean="0"/>
              <a:t>instead of following the traditional method, by reducing the amount of information in the input data,</a:t>
            </a:r>
          </a:p>
          <a:p>
            <a:r>
              <a:rPr lang="en-US" baseline="0" dirty="0" smtClean="0"/>
              <a:t>We construct the compressed data by prioritizing the content of interest.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75</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78</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80</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compression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microsoft.com/office/2007/relationships/media" Target="../media/media2.mpeg"/><Relationship Id="rId2" Type="http://schemas.openxmlformats.org/officeDocument/2006/relationships/video" Target="../media/media2.m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8.png"/><Relationship Id="rId6" Type="http://schemas.openxmlformats.org/officeDocument/2006/relationships/image" Target="../media/image39.png"/><Relationship Id="rId1" Type="http://schemas.microsoft.com/office/2007/relationships/media" Target="../media/media7.mpeg"/><Relationship Id="rId2" Type="http://schemas.openxmlformats.org/officeDocument/2006/relationships/video" Target="../media/media7.m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emf"/><Relationship Id="rId6"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4.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5"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g"/><Relationship Id="rId5" Type="http://schemas.openxmlformats.org/officeDocument/2006/relationships/image" Target="../media/image68.jpg"/><Relationship Id="rId6" Type="http://schemas.openxmlformats.org/officeDocument/2006/relationships/image" Target="../media/image69.jpg"/><Relationship Id="rId7" Type="http://schemas.openxmlformats.org/officeDocument/2006/relationships/image" Target="../media/image70.png"/><Relationship Id="rId8" Type="http://schemas.openxmlformats.org/officeDocument/2006/relationships/image" Target="../media/image71.jp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0.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7.emf"/></Relationships>
</file>

<file path=ppt/slides/_rels/slide56.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emf"/><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2.emf"/></Relationships>
</file>

<file path=ppt/slides/_rels/slide61.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7.emf"/></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19.png"/><Relationship Id="rId7" Type="http://schemas.openxmlformats.org/officeDocument/2006/relationships/image" Target="../media/image24.png"/><Relationship Id="rId8" Type="http://schemas.openxmlformats.org/officeDocument/2006/relationships/image" Target="../media/image120.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Njirjon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Problem</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sp>
        <p:nvSpPr>
          <p:cNvPr id="3" name="TextBox 2"/>
          <p:cNvSpPr txBox="1"/>
          <p:nvPr/>
        </p:nvSpPr>
        <p:spPr>
          <a:xfrm>
            <a:off x="232136" y="1278038"/>
            <a:ext cx="5974113" cy="4247317"/>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r>
              <a:rPr lang="en-US" sz="2700" dirty="0" smtClean="0"/>
              <a:t>-&gt; neighboring foreground pixels’ intensity over time values are </a:t>
            </a:r>
            <a:r>
              <a:rPr lang="en-US" sz="2700" dirty="0" smtClean="0"/>
              <a:t>correlated</a:t>
            </a:r>
          </a:p>
          <a:p>
            <a:endParaRPr lang="en-US" sz="2700" dirty="0" smtClean="0"/>
          </a:p>
          <a:p>
            <a:r>
              <a:rPr lang="en-US" sz="2700" dirty="0"/>
              <a:t>2. The noise is independent between neighboring pixels.</a:t>
            </a:r>
          </a:p>
          <a:p>
            <a:endParaRPr lang="en-US" sz="2700" dirty="0" smtClean="0"/>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16</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9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547"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17</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18</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19</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21</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23</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25</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168400" y="5909733"/>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725482718"/>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609"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60432" y="2024227"/>
            <a:ext cx="7606220" cy="4708981"/>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r>
              <a:rPr lang="en-US" sz="3000" dirty="0" smtClean="0">
                <a:ea typeface="Calibri" charset="0"/>
                <a:cs typeface="Calibri" charset="0"/>
              </a:rPr>
              <a:t>T</a:t>
            </a:r>
            <a:r>
              <a:rPr lang="en-US" sz="3000" dirty="0" smtClean="0">
                <a:ea typeface="Calibri" charset="0"/>
                <a:cs typeface="Calibri" charset="0"/>
              </a:rPr>
              <a:t>he </a:t>
            </a:r>
            <a:r>
              <a:rPr lang="en-US" sz="3000" dirty="0" smtClean="0">
                <a:ea typeface="Calibri" charset="0"/>
                <a:cs typeface="Calibri" charset="0"/>
              </a:rPr>
              <a:t>error introduced by lossy compression is under the error tolerance in the MSD analysis</a:t>
            </a: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29</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3</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30</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object motion being measured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31</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1667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38</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921564"/>
            <a:ext cx="6228521" cy="3737113"/>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40</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a:t>
            </a:r>
            <a:r>
              <a:rPr lang="en-US" dirty="0" smtClean="0">
                <a:latin typeface="Helvetica" charset="0"/>
                <a:ea typeface="Helvetica" charset="0"/>
                <a:cs typeface="Helvetica" charset="0"/>
              </a:rPr>
              <a:t>data </a:t>
            </a:r>
            <a:r>
              <a:rPr lang="en-US" dirty="0" smtClean="0">
                <a:latin typeface="Helvetica" charset="0"/>
                <a:ea typeface="Helvetica" charset="0"/>
                <a:cs typeface="Helvetica" charset="0"/>
              </a:rPr>
              <a:t>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a:t>
            </a:r>
            <a:r>
              <a:rPr lang="en-US" dirty="0" smtClean="0"/>
              <a:t>without Internet </a:t>
            </a:r>
            <a:r>
              <a:rPr lang="en-US" dirty="0" smtClean="0"/>
              <a:t>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44</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639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t>30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images</a:t>
            </a:r>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8" name="Rounded Rectangle 7"/>
          <p:cNvSpPr/>
          <p:nvPr/>
        </p:nvSpPr>
        <p:spPr>
          <a:xfrm>
            <a:off x="6057900" y="2689074"/>
            <a:ext cx="781469" cy="43963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45</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Conventional compression 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46</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a:t>
            </a:r>
            <a:r>
              <a:rPr lang="en-US" sz="2500" dirty="0" smtClean="0"/>
              <a:t>type, </a:t>
            </a:r>
          </a:p>
          <a:p>
            <a:pPr marL="0" indent="0">
              <a:buNone/>
            </a:pPr>
            <a:r>
              <a:rPr lang="en-US" sz="2500" dirty="0" smtClean="0"/>
              <a:t>binary image </a:t>
            </a:r>
            <a:r>
              <a:rPr lang="en-US" sz="2500" dirty="0" smtClean="0"/>
              <a:t>(DCOSS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a:t>
            </a:r>
            <a:r>
              <a:rPr lang="en-US" sz="2500" dirty="0" smtClean="0"/>
              <a:t>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49</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grpSp>
        <p:nvGrpSpPr>
          <p:cNvPr id="5" name="Group 4"/>
          <p:cNvGrpSpPr/>
          <p:nvPr/>
        </p:nvGrpSpPr>
        <p:grpSpPr>
          <a:xfrm>
            <a:off x="2105276" y="4006629"/>
            <a:ext cx="4283333" cy="927427"/>
            <a:chOff x="1608688" y="3056453"/>
            <a:chExt cx="7747802" cy="1910201"/>
          </a:xfrm>
        </p:grpSpPr>
        <p:sp>
          <p:nvSpPr>
            <p:cNvPr id="6" name="Rounded Rectangle 5"/>
            <p:cNvSpPr/>
            <p:nvPr/>
          </p:nvSpPr>
          <p:spPr>
            <a:xfrm>
              <a:off x="1608688" y="3056453"/>
              <a:ext cx="2094564"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Acquisition</a:t>
              </a:r>
            </a:p>
          </p:txBody>
        </p:sp>
        <p:sp>
          <p:nvSpPr>
            <p:cNvPr id="7" name="Rounded Rectangle 6"/>
            <p:cNvSpPr/>
            <p:nvPr/>
          </p:nvSpPr>
          <p:spPr>
            <a:xfrm>
              <a:off x="7055358" y="3071052"/>
              <a:ext cx="230113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Data Consumption</a:t>
              </a:r>
            </a:p>
          </p:txBody>
        </p:sp>
        <p:sp>
          <p:nvSpPr>
            <p:cNvPr id="8" name="Rounded Rectangle 7"/>
            <p:cNvSpPr/>
            <p:nvPr/>
          </p:nvSpPr>
          <p:spPr>
            <a:xfrm>
              <a:off x="4212809" y="3071053"/>
              <a:ext cx="2410570"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Storage/Transmission</a:t>
              </a:r>
            </a:p>
          </p:txBody>
        </p:sp>
      </p:grpSp>
      <p:pic>
        <p:nvPicPr>
          <p:cNvPr id="9" name="Picture 8"/>
          <p:cNvPicPr>
            <a:picLocks noChangeAspect="1"/>
          </p:cNvPicPr>
          <p:nvPr/>
        </p:nvPicPr>
        <p:blipFill rotWithShape="1">
          <a:blip r:embed="rId4"/>
          <a:srcRect t="50223"/>
          <a:stretch/>
        </p:blipFill>
        <p:spPr>
          <a:xfrm>
            <a:off x="4730603" y="5529065"/>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269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63244" y="4446106"/>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877623" y="4452241"/>
            <a:ext cx="23881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5</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50</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Dictionary 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p:cNvSpPr txBox="1"/>
          <p:nvPr/>
        </p:nvSpPr>
        <p:spPr>
          <a:xfrm>
            <a:off x="5835394" y="3280301"/>
            <a:ext cx="2301679" cy="300082"/>
          </a:xfrm>
          <a:prstGeom prst="rect">
            <a:avLst/>
          </a:prstGeom>
          <a:noFill/>
        </p:spPr>
        <p:txBody>
          <a:bodyPr wrap="square" rtlCol="0">
            <a:spAutoFit/>
          </a:bodyPr>
          <a:lstStyle/>
          <a:p>
            <a:r>
              <a:rPr lang="en-US" sz="1350" dirty="0">
                <a:latin typeface="Helvetica"/>
                <a:cs typeface="Helvetica"/>
              </a:rPr>
              <a:t>CR: compression ratio</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52</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53</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56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66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extreme </a:t>
            </a:r>
            <a:r>
              <a:rPr lang="en-US" sz="3500" dirty="0" smtClean="0"/>
              <a:t>compression 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6</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62</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6" name="Content Placeholder 5"/>
          <p:cNvSpPr>
            <a:spLocks noGrp="1"/>
          </p:cNvSpPr>
          <p:nvPr>
            <p:ph idx="1"/>
          </p:nvPr>
        </p:nvSpPr>
        <p:spPr/>
        <p:txBody>
          <a:bodyPr/>
          <a:lstStyle/>
          <a:p>
            <a:r>
              <a:rPr lang="en-US" altLang="zh-CN" dirty="0" smtClean="0"/>
              <a:t>IMU-guided view capture</a:t>
            </a:r>
          </a:p>
          <a:p>
            <a:pPr lvl="1"/>
            <a:r>
              <a:rPr lang="en-US" altLang="zh-CN" dirty="0" smtClean="0"/>
              <a:t>Sensor readings: rotation vector, acceleration vector</a:t>
            </a:r>
          </a:p>
          <a:p>
            <a:pPr lvl="1"/>
            <a:r>
              <a:rPr lang="en-US" altLang="zh-CN" dirty="0" smtClean="0"/>
              <a:t>Train a decision tree model</a:t>
            </a:r>
          </a:p>
          <a:p>
            <a:pPr lvl="1"/>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0452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63189" y="3212410"/>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(User Study)</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2">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2">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example: 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t>Camera visual feature data</a:t>
            </a:r>
          </a:p>
          <a:p>
            <a:pPr lvl="1"/>
            <a:r>
              <a:rPr lang="en-US" dirty="0" smtClean="0"/>
              <a:t>BLE signal strength</a:t>
            </a:r>
          </a:p>
          <a:p>
            <a:pPr lvl="1"/>
            <a:r>
              <a:rPr lang="en-US" dirty="0" smtClean="0">
                <a:solidFill>
                  <a:srgbClr val="C00000"/>
                </a:solidFill>
              </a:rPr>
              <a:t>Sensor fusion</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phot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3"/>
          <a:stretch>
            <a:fillRect/>
          </a:stretch>
        </p:blipFill>
        <p:spPr>
          <a:xfrm>
            <a:off x="4800601" y="4719286"/>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583" y="1501776"/>
            <a:ext cx="6042991" cy="4532244"/>
          </a:xfrm>
        </p:spPr>
      </p:pic>
      <p:sp>
        <p:nvSpPr>
          <p:cNvPr id="3" name="Slide Number Placeholder 2"/>
          <p:cNvSpPr>
            <a:spLocks noGrp="1"/>
          </p:cNvSpPr>
          <p:nvPr>
            <p:ph type="sldNum" sz="quarter" idx="12"/>
          </p:nvPr>
        </p:nvSpPr>
        <p:spPr/>
        <p:txBody>
          <a:bodyPr/>
          <a:lstStyle/>
          <a:p>
            <a:fld id="{83D37755-D871-3243-875F-265DFA9F13A0}" type="slidenum">
              <a:rPr lang="en-US" smtClean="0"/>
              <a:t>7</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64695" y="2874137"/>
            <a:ext cx="3048001" cy="3016210"/>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6894730" y="4543350"/>
            <a:ext cx="2249270" cy="369332"/>
          </a:xfrm>
          <a:prstGeom prst="rect">
            <a:avLst/>
          </a:prstGeom>
          <a:noFill/>
        </p:spPr>
        <p:txBody>
          <a:bodyPr wrap="none" rtlCol="0">
            <a:spAutoFit/>
          </a:bodyPr>
          <a:lstStyle/>
          <a:p>
            <a:r>
              <a:rPr lang="en-US" dirty="0" smtClean="0"/>
              <a:t>Information to reduce</a:t>
            </a:r>
            <a:endParaRPr lang="en-US" dirty="0"/>
          </a:p>
        </p:txBody>
      </p:sp>
      <p:cxnSp>
        <p:nvCxnSpPr>
          <p:cNvPr id="10" name="Straight Connector 9"/>
          <p:cNvCxnSpPr/>
          <p:nvPr/>
        </p:nvCxnSpPr>
        <p:spPr>
          <a:xfrm>
            <a:off x="7860510" y="417630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82158" y="41886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40523" y="6245531"/>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106303" y="58784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27951" y="58908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p:cNvPicPr>
            <a:picLocks noChangeAspect="1"/>
          </p:cNvPicPr>
          <p:nvPr/>
        </p:nvPicPr>
        <p:blipFill>
          <a:blip r:embed="rId2"/>
          <a:stretch>
            <a:fillRect/>
          </a:stretch>
        </p:blipFill>
        <p:spPr>
          <a:xfrm>
            <a:off x="3896139" y="1945413"/>
            <a:ext cx="4943613" cy="4912587"/>
          </a:xfrm>
          <a:prstGeom prst="rect">
            <a:avLst/>
          </a:prstGeom>
        </p:spPr>
      </p:pic>
      <p:pic>
        <p:nvPicPr>
          <p:cNvPr id="7" name="Picture 6"/>
          <p:cNvPicPr>
            <a:picLocks noChangeAspect="1"/>
          </p:cNvPicPr>
          <p:nvPr/>
        </p:nvPicPr>
        <p:blipFill>
          <a:blip r:embed="rId3"/>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6" name="Picture 5"/>
          <p:cNvPicPr>
            <a:picLocks noChangeAspect="1"/>
          </p:cNvPicPr>
          <p:nvPr/>
        </p:nvPicPr>
        <p:blipFill>
          <a:blip r:embed="rId2"/>
          <a:stretch>
            <a:fillRect/>
          </a:stretch>
        </p:blipFill>
        <p:spPr>
          <a:xfrm>
            <a:off x="1200150" y="1762129"/>
            <a:ext cx="6362700" cy="2311400"/>
          </a:xfrm>
          <a:prstGeom prst="rect">
            <a:avLst/>
          </a:prstGeom>
        </p:spPr>
      </p:pic>
      <p:pic>
        <p:nvPicPr>
          <p:cNvPr id="7" name="Picture 6"/>
          <p:cNvPicPr>
            <a:picLocks noChangeAspect="1"/>
          </p:cNvPicPr>
          <p:nvPr/>
        </p:nvPicPr>
        <p:blipFill>
          <a:blip r:embed="rId3"/>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a:t>
            </a:r>
            <a:r>
              <a:rPr lang="en-US" sz="2500" dirty="0"/>
              <a:t>video/image generator and consumer start to appear in modern multimedia systems that make current compression strategy inefficient. </a:t>
            </a:r>
            <a:endParaRPr lang="en-US" sz="2500" dirty="0" smtClean="0"/>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80</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81</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16632</TotalTime>
  <Words>5082</Words>
  <Application>Microsoft Macintosh PowerPoint</Application>
  <PresentationFormat>On-screen Show (4:3)</PresentationFormat>
  <Paragraphs>856</Paragraphs>
  <Slides>83</Slides>
  <Notes>78</Notes>
  <HiddenSlides>5</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8"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Extreme compression: image</vt:lpstr>
      <vt:lpstr>Motivating example</vt:lpstr>
      <vt:lpstr>Extreme compression: video</vt:lpstr>
      <vt:lpstr>Motivating example</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Analysis-aware compression</vt:lpstr>
      <vt:lpstr>Evaluation</vt:lpstr>
      <vt:lpstr>Evaluation</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Conventional compression is not good enough</vt:lpstr>
      <vt:lpstr>Projects</vt:lpstr>
      <vt:lpstr>PowerPoint Presentation</vt:lpstr>
      <vt:lpstr>Patch-based compression</vt:lpstr>
      <vt:lpstr>Patch-based compression</vt:lpstr>
      <vt:lpstr>Compression result</vt:lpstr>
      <vt:lpstr>Overall process</vt:lpstr>
      <vt:lpstr>Evaluation</vt:lpstr>
      <vt:lpstr>Evaluation</vt:lpstr>
      <vt:lpstr>Evaluation</vt:lpstr>
      <vt:lpstr>PowerPoint Presentation</vt:lpstr>
      <vt:lpstr>Navigation test</vt:lpstr>
      <vt:lpstr>Color image: approach</vt:lpstr>
      <vt:lpstr>Data size</vt:lpstr>
      <vt:lpstr>Segmentation</vt:lpstr>
      <vt:lpstr>Image encoding</vt:lpstr>
      <vt:lpstr>System</vt:lpstr>
      <vt:lpstr>Evaluation</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708</cp:revision>
  <dcterms:created xsi:type="dcterms:W3CDTF">2017-02-13T04:25:39Z</dcterms:created>
  <dcterms:modified xsi:type="dcterms:W3CDTF">2017-03-29T01:44:59Z</dcterms:modified>
</cp:coreProperties>
</file>